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7" r:id="rId5"/>
    <p:sldId id="267" r:id="rId6"/>
    <p:sldId id="260" r:id="rId7"/>
    <p:sldId id="281" r:id="rId8"/>
    <p:sldId id="261" r:id="rId9"/>
    <p:sldId id="262" r:id="rId10"/>
    <p:sldId id="265" r:id="rId11"/>
    <p:sldId id="264" r:id="rId12"/>
    <p:sldId id="272" r:id="rId13"/>
    <p:sldId id="268" r:id="rId14"/>
    <p:sldId id="266" r:id="rId15"/>
    <p:sldId id="282" r:id="rId16"/>
    <p:sldId id="269" r:id="rId17"/>
    <p:sldId id="270" r:id="rId18"/>
    <p:sldId id="274" r:id="rId19"/>
    <p:sldId id="276" r:id="rId20"/>
    <p:sldId id="279" r:id="rId21"/>
    <p:sldId id="275" r:id="rId22"/>
    <p:sldId id="259" r:id="rId23"/>
    <p:sldId id="258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854ECE-2A96-DC49-8941-2FC8EC7CE8A6}">
          <p14:sldIdLst>
            <p14:sldId id="256"/>
            <p14:sldId id="271"/>
            <p14:sldId id="257"/>
            <p14:sldId id="277"/>
            <p14:sldId id="267"/>
            <p14:sldId id="260"/>
            <p14:sldId id="281"/>
            <p14:sldId id="261"/>
            <p14:sldId id="262"/>
            <p14:sldId id="265"/>
            <p14:sldId id="264"/>
            <p14:sldId id="272"/>
            <p14:sldId id="268"/>
            <p14:sldId id="266"/>
            <p14:sldId id="282"/>
            <p14:sldId id="269"/>
            <p14:sldId id="270"/>
            <p14:sldId id="274"/>
            <p14:sldId id="276"/>
            <p14:sldId id="279"/>
            <p14:sldId id="275"/>
            <p14:sldId id="259"/>
            <p14:sldId id="258"/>
            <p14:sldId id="278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.particular.net/.NETHambur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ular.net/HandsOnLabs" TargetMode="External"/><Relationship Id="rId4" Type="http://schemas.openxmlformats.org/officeDocument/2006/relationships/hyperlink" Target="http://particular.net/Videos-and-Presentations" TargetMode="External"/><Relationship Id="rId5" Type="http://schemas.openxmlformats.org/officeDocument/2006/relationships/hyperlink" Target="http://www.udidahan.com/?blog=true" TargetMode="External"/><Relationship Id="rId6" Type="http://schemas.openxmlformats.org/officeDocument/2006/relationships/hyperlink" Target="https://github.com/siniypin/NSB_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andru/cs711/2002fa/reading/sagas.pdf" TargetMode="External"/><Relationship Id="rId4" Type="http://schemas.openxmlformats.org/officeDocument/2006/relationships/hyperlink" Target="https://lostechies.com/jimmybogard/2013/05/14/saga-patterns-wrap-u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tveritnev@gmail.com" TargetMode="External"/><Relationship Id="rId4" Type="http://schemas.openxmlformats.org/officeDocument/2006/relationships/hyperlink" Target="http://www.xing.com/profile/Boris_Tveritnev" TargetMode="External"/><Relationship Id="rId5" Type="http://schemas.openxmlformats.org/officeDocument/2006/relationships/hyperlink" Target="http://de.linkedin.com/pub/boris-tveritnev/11/3a4/113/" TargetMode="External"/><Relationship Id="rId6" Type="http://schemas.openxmlformats.org/officeDocument/2006/relationships/hyperlink" Target="https://github.com/siniyp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hyperlink" Target="http://docs.particular.net/platform/extensions%23transpor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gc1300_hst_6637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Boris Tveritnev</a:t>
            </a:r>
          </a:p>
          <a:p>
            <a:r>
              <a:rPr lang="en-US" dirty="0" smtClean="0"/>
              <a:t>27/08/2015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7044" y="6627168"/>
            <a:ext cx="3506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/image/1203/ngc1300_hst_6637.jpg</a:t>
            </a:r>
          </a:p>
        </p:txBody>
      </p:sp>
    </p:spTree>
    <p:extLst>
      <p:ext uri="{BB962C8B-B14F-4D97-AF65-F5344CB8AC3E}">
        <p14:creationId xmlns:p14="http://schemas.microsoft.com/office/powerpoint/2010/main" val="9945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.pn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8"/>
          <a:stretch/>
        </p:blipFill>
        <p:spPr>
          <a:xfrm>
            <a:off x="232053" y="2"/>
            <a:ext cx="8679895" cy="6839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7643"/>
            <a:ext cx="8229600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Many clients, one server</a:t>
            </a:r>
          </a:p>
          <a:p>
            <a:r>
              <a:rPr lang="en-US" sz="4400" dirty="0" smtClean="0"/>
              <a:t>Server’s capabilities are known</a:t>
            </a:r>
          </a:p>
          <a:p>
            <a:r>
              <a:rPr lang="en-US" sz="4400" dirty="0" smtClean="0"/>
              <a:t>Server’s location is known</a:t>
            </a:r>
          </a:p>
          <a:p>
            <a:r>
              <a:rPr lang="en-US" sz="4400" dirty="0" smtClean="0"/>
              <a:t>Strong coupling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Request-</a:t>
            </a:r>
            <a:r>
              <a:rPr lang="en-US" dirty="0" smtClean="0"/>
              <a:t>Response, sort of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http://old-</a:t>
            </a:r>
            <a:r>
              <a:rPr lang="en-US" sz="900" dirty="0" err="1"/>
              <a:t>computers.com</a:t>
            </a:r>
            <a:r>
              <a:rPr lang="en-US" sz="900" dirty="0"/>
              <a:t>/MUSEUM/software/Sharp_X1_Galaxian_S.PNG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20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979"/>
            <a:ext cx="8229600" cy="3962184"/>
          </a:xfrm>
        </p:spPr>
        <p:txBody>
          <a:bodyPr>
            <a:normAutofit/>
          </a:bodyPr>
          <a:lstStyle/>
          <a:p>
            <a:r>
              <a:rPr lang="en-US" sz="4400" strike="sngStrike" dirty="0" smtClean="0"/>
              <a:t>Consistency</a:t>
            </a:r>
            <a:r>
              <a:rPr lang="en-US" sz="4400" dirty="0" smtClean="0"/>
              <a:t> (for a short period)</a:t>
            </a:r>
          </a:p>
          <a:p>
            <a:r>
              <a:rPr lang="en-US" sz="4400" dirty="0" smtClean="0"/>
              <a:t>Availability</a:t>
            </a:r>
          </a:p>
          <a:p>
            <a:r>
              <a:rPr lang="en-US" sz="4400" dirty="0" smtClean="0"/>
              <a:t>Partition tolerance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7357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Reliable requests processing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0601"/>
            <a:ext cx="8229600" cy="4298399"/>
          </a:xfrm>
        </p:spPr>
        <p:txBody>
          <a:bodyPr>
            <a:normAutofit/>
          </a:bodyPr>
          <a:lstStyle/>
          <a:p>
            <a:pPr algn="just"/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bindings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specific</a:t>
            </a:r>
            <a:r>
              <a:rPr lang="ru-RU" dirty="0"/>
              <a:t> </a:t>
            </a:r>
            <a:r>
              <a:rPr lang="ru-RU" dirty="0" err="1"/>
              <a:t>location</a:t>
            </a:r>
            <a:endParaRPr lang="ru-RU" dirty="0"/>
          </a:p>
          <a:p>
            <a:pPr algn="just"/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addressed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logical</a:t>
            </a:r>
            <a:r>
              <a:rPr lang="ru-RU" dirty="0"/>
              <a:t> </a:t>
            </a:r>
            <a:r>
              <a:rPr lang="ru-RU" dirty="0" err="1"/>
              <a:t>locations</a:t>
            </a:r>
            <a:endParaRPr lang="ru-RU" dirty="0"/>
          </a:p>
          <a:p>
            <a:pPr algn="just"/>
            <a:r>
              <a:rPr lang="ru-RU" dirty="0" err="1"/>
              <a:t>Infrastructure</a:t>
            </a:r>
            <a:r>
              <a:rPr lang="ru-RU" dirty="0"/>
              <a:t> </a:t>
            </a:r>
            <a:r>
              <a:rPr lang="ru-RU" dirty="0" err="1"/>
              <a:t>makes</a:t>
            </a:r>
            <a:r>
              <a:rPr lang="ru-RU" dirty="0"/>
              <a:t> </a:t>
            </a:r>
            <a:r>
              <a:rPr lang="ru-RU" dirty="0" err="1"/>
              <a:t>sure</a:t>
            </a:r>
            <a:r>
              <a:rPr lang="ru-RU" dirty="0"/>
              <a:t> </a:t>
            </a:r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get</a:t>
            </a:r>
            <a:r>
              <a:rPr lang="ru-RU" dirty="0"/>
              <a:t> </a:t>
            </a:r>
            <a:r>
              <a:rPr lang="en-US" dirty="0"/>
              <a:t>to the recipient, even if they change physical </a:t>
            </a:r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00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dromeda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06500"/>
            <a:ext cx="8128000" cy="444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68"/>
            <a:ext cx="8229600" cy="41435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One (logical) publishing authority, many subscribers</a:t>
            </a:r>
          </a:p>
          <a:p>
            <a:r>
              <a:rPr lang="en-US" sz="4400" dirty="0" smtClean="0"/>
              <a:t>Publisher doesn’t care about subscribers</a:t>
            </a:r>
          </a:p>
          <a:p>
            <a:r>
              <a:rPr lang="en-US" sz="4400" dirty="0" smtClean="0"/>
              <a:t>Loose coupling</a:t>
            </a:r>
          </a:p>
          <a:p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99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80046main_CassAcomposite_HI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2758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Polymorphic dispatch/routing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339474"/>
            <a:ext cx="8229600" cy="3786689"/>
          </a:xfrm>
        </p:spPr>
        <p:txBody>
          <a:bodyPr>
            <a:normAutofit/>
          </a:bodyPr>
          <a:lstStyle/>
          <a:p>
            <a:r>
              <a:rPr lang="en-US" dirty="0" smtClean="0"/>
              <a:t>Version API through multiple inheritance</a:t>
            </a:r>
          </a:p>
          <a:p>
            <a:r>
              <a:rPr lang="en-US" dirty="0" smtClean="0"/>
              <a:t>Introduce </a:t>
            </a:r>
            <a:r>
              <a:rPr lang="en-US" dirty="0"/>
              <a:t>new handlers/subscribers </a:t>
            </a:r>
            <a:r>
              <a:rPr lang="en-US" dirty="0" smtClean="0"/>
              <a:t>without </a:t>
            </a:r>
            <a:r>
              <a:rPr lang="en-US" dirty="0"/>
              <a:t>touching </a:t>
            </a:r>
            <a:r>
              <a:rPr lang="en-US" dirty="0" smtClean="0"/>
              <a:t>any </a:t>
            </a:r>
            <a:r>
              <a:rPr lang="en-US" dirty="0"/>
              <a:t>of the other </a:t>
            </a:r>
            <a:r>
              <a:rPr lang="en-US" dirty="0" smtClean="0"/>
              <a:t>subscribers</a:t>
            </a:r>
          </a:p>
          <a:p>
            <a:r>
              <a:rPr lang="en-US" dirty="0" smtClean="0"/>
              <a:t>Upgrade existing components step by step without taking the whole system down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/centers/</a:t>
            </a:r>
            <a:r>
              <a:rPr lang="en-US" sz="900" dirty="0" err="1"/>
              <a:t>goddard</a:t>
            </a:r>
            <a:r>
              <a:rPr lang="en-US" sz="900" dirty="0"/>
              <a:t>/images/content/280046main_CassAcomposite_HI.jpg</a:t>
            </a:r>
          </a:p>
        </p:txBody>
      </p:sp>
    </p:spTree>
    <p:extLst>
      <p:ext uri="{BB962C8B-B14F-4D97-AF65-F5344CB8AC3E}">
        <p14:creationId xmlns:p14="http://schemas.microsoft.com/office/powerpoint/2010/main" val="193891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021"/>
            <a:ext cx="8229600" cy="397514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retailer can't ship a product until </a:t>
            </a:r>
            <a:r>
              <a:rPr lang="en-US" dirty="0" smtClean="0"/>
              <a:t>the </a:t>
            </a:r>
            <a:r>
              <a:rPr lang="en-US" dirty="0"/>
              <a:t>CC has been </a:t>
            </a:r>
            <a:r>
              <a:rPr lang="en-US" dirty="0" smtClean="0"/>
              <a:t>charged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customer </a:t>
            </a:r>
            <a:r>
              <a:rPr lang="en-US" dirty="0" smtClean="0"/>
              <a:t>can attain </a:t>
            </a:r>
            <a:r>
              <a:rPr lang="en-US" dirty="0"/>
              <a:t>a preferred </a:t>
            </a:r>
            <a:r>
              <a:rPr lang="en-US" dirty="0" smtClean="0"/>
              <a:t>status only after spending </a:t>
            </a:r>
            <a:r>
              <a:rPr lang="en-US" dirty="0"/>
              <a:t>a certain amount of </a:t>
            </a:r>
            <a:r>
              <a:rPr lang="en-US" dirty="0" smtClean="0"/>
              <a:t>money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remium </a:t>
            </a:r>
            <a:r>
              <a:rPr lang="en-US" dirty="0"/>
              <a:t>membership is in effect as long as all invoices were </a:t>
            </a:r>
            <a:r>
              <a:rPr lang="en-US" dirty="0" smtClean="0"/>
              <a:t>paid in time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Long-running processes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6306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nDf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r>
              <a:rPr lang="en-US" dirty="0"/>
              <a:t>Controller </a:t>
            </a:r>
            <a:r>
              <a:rPr lang="en-US" dirty="0" smtClean="0"/>
              <a:t>that </a:t>
            </a:r>
            <a:r>
              <a:rPr lang="en-US" dirty="0"/>
              <a:t>actively manages </a:t>
            </a:r>
            <a:r>
              <a:rPr lang="en-US" dirty="0" smtClean="0"/>
              <a:t>business </a:t>
            </a:r>
            <a:r>
              <a:rPr lang="en-US" dirty="0"/>
              <a:t>process </a:t>
            </a:r>
            <a:r>
              <a:rPr lang="en-US" dirty="0" smtClean="0"/>
              <a:t>activities</a:t>
            </a:r>
          </a:p>
          <a:p>
            <a:r>
              <a:rPr lang="en-US" dirty="0" smtClean="0"/>
              <a:t>Observer, </a:t>
            </a:r>
            <a:r>
              <a:rPr lang="en-US" dirty="0"/>
              <a:t>passively listening to external events, coordinating some activity</a:t>
            </a:r>
          </a:p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Saga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84277" y="6619054"/>
            <a:ext cx="179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i.stack.imgur.com</a:t>
            </a:r>
            <a:r>
              <a:rPr lang="en-US" sz="900" dirty="0"/>
              <a:t>/</a:t>
            </a:r>
            <a:r>
              <a:rPr lang="en-US" sz="900" dirty="0" err="1"/>
              <a:t>lFnDf.jpg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37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Loosely coupled services with Pub-Sub</a:t>
            </a:r>
          </a:p>
          <a:p>
            <a:pPr marL="0" indent="0" algn="ctr">
              <a:buNone/>
            </a:pPr>
            <a:r>
              <a:rPr lang="en-US" sz="4400" dirty="0" smtClean="0"/>
              <a:t>Long </a:t>
            </a:r>
            <a:r>
              <a:rPr lang="en-US" sz="4400" dirty="0" smtClean="0"/>
              <a:t>running process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-wars-darth-vader-i-am-your_1920x1200_475-wide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1707"/>
          <a:stretch/>
        </p:blipFill>
        <p:spPr>
          <a:xfrm>
            <a:off x="-12958" y="2"/>
            <a:ext cx="9144000" cy="68398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28768"/>
            <a:ext cx="8229600" cy="3897395"/>
          </a:xfrm>
        </p:spPr>
        <p:txBody>
          <a:bodyPr>
            <a:normAutofit/>
          </a:bodyPr>
          <a:lstStyle/>
          <a:p>
            <a:r>
              <a:rPr lang="en-US" dirty="0" smtClean="0"/>
              <a:t>Designed around distributed systems fallacies</a:t>
            </a:r>
            <a:endParaRPr lang="en-US" dirty="0" smtClean="0"/>
          </a:p>
          <a:p>
            <a:r>
              <a:rPr lang="en-US" dirty="0" smtClean="0"/>
              <a:t>Simplifies the development of scalable distributed systems</a:t>
            </a:r>
          </a:p>
          <a:p>
            <a:r>
              <a:rPr lang="en-US" dirty="0" smtClean="0"/>
              <a:t>Reduces cost of development and maintenance</a:t>
            </a:r>
          </a:p>
          <a:p>
            <a:r>
              <a:rPr lang="en-US" dirty="0" smtClean="0"/>
              <a:t>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8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1812803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472" y="1812803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NServiceBus</a:t>
            </a:r>
            <a:endParaRPr lang="en-US" dirty="0" smtClean="0"/>
          </a:p>
          <a:p>
            <a:r>
              <a:rPr lang="en-US" dirty="0" smtClean="0"/>
              <a:t>Messaging and Workflow</a:t>
            </a:r>
            <a:endParaRPr lang="en-US" dirty="0"/>
          </a:p>
        </p:txBody>
      </p:sp>
      <p:pic>
        <p:nvPicPr>
          <p:cNvPr id="9" name="Picture 8" descr="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72" y="1812803"/>
            <a:ext cx="16256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4872" y="1812803"/>
            <a:ext cx="232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ServicePulse</a:t>
            </a:r>
            <a:endParaRPr lang="en-US" dirty="0" smtClean="0"/>
          </a:p>
          <a:p>
            <a:r>
              <a:rPr lang="en-US" dirty="0" smtClean="0"/>
              <a:t>Production Monitoring</a:t>
            </a:r>
            <a:endParaRPr lang="en-US" dirty="0"/>
          </a:p>
        </p:txBody>
      </p:sp>
      <p:pic>
        <p:nvPicPr>
          <p:cNvPr id="11" name="Picture 10" descr="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4054533"/>
            <a:ext cx="1625600" cy="162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6472" y="4054533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ServiceMatrix</a:t>
            </a:r>
            <a:endParaRPr lang="en-US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&amp; Design</a:t>
            </a:r>
            <a:endParaRPr lang="en-US" dirty="0"/>
          </a:p>
        </p:txBody>
      </p:sp>
      <p:pic>
        <p:nvPicPr>
          <p:cNvPr id="13" name="Picture 12" descr="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72" y="4054533"/>
            <a:ext cx="1625600" cy="162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4872" y="405322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ServiceInsight</a:t>
            </a:r>
            <a:endParaRPr lang="en-US" dirty="0" smtClean="0"/>
          </a:p>
          <a:p>
            <a:r>
              <a:rPr lang="en-US" dirty="0" smtClean="0"/>
              <a:t>Advanced Debugging</a:t>
            </a:r>
            <a:endParaRPr lang="en-US" dirty="0"/>
          </a:p>
        </p:txBody>
      </p:sp>
      <p:pic>
        <p:nvPicPr>
          <p:cNvPr id="17" name="Content Placeholder 16" descr="platform_big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470939" y="116489"/>
            <a:ext cx="1767369" cy="971980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Particular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516" y="1600200"/>
            <a:ext cx="3427284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Learn to design better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Get access to 2 full days of </a:t>
            </a:r>
            <a:r>
              <a:rPr lang="en-US" dirty="0" err="1" smtClean="0"/>
              <a:t>Udi</a:t>
            </a:r>
            <a:r>
              <a:rPr lang="en-US" dirty="0" smtClean="0"/>
              <a:t> </a:t>
            </a:r>
            <a:r>
              <a:rPr lang="en-US" dirty="0" err="1" smtClean="0"/>
              <a:t>Dahan</a:t>
            </a:r>
            <a:r>
              <a:rPr lang="en-US" dirty="0" err="1" smtClean="0"/>
              <a:t>’s</a:t>
            </a:r>
            <a:r>
              <a:rPr lang="en-US" dirty="0" smtClean="0"/>
              <a:t> Advanced Distributed Systems Design video course.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Sign up here: </a:t>
            </a:r>
            <a:r>
              <a:rPr lang="en-US" dirty="0">
                <a:hlinkClick r:id="rId2"/>
              </a:rPr>
              <a:t>http://go.particular.net/.</a:t>
            </a:r>
            <a:r>
              <a:rPr lang="en-US" dirty="0" smtClean="0">
                <a:hlinkClick r:id="rId2"/>
              </a:rPr>
              <a:t>NETHamburg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Access code: BJMYYC</a:t>
            </a:r>
          </a:p>
          <a:p>
            <a:pPr marL="0" indent="0">
              <a:buNone/>
            </a:pPr>
            <a:r>
              <a:rPr lang="en-US" dirty="0" smtClean="0"/>
              <a:t>Expiration date: Sep. 17</a:t>
            </a:r>
            <a:r>
              <a:rPr lang="ru-RU" dirty="0" err="1" smtClean="0"/>
              <a:t>th</a:t>
            </a:r>
            <a:endParaRPr lang="en-US" dirty="0"/>
          </a:p>
        </p:txBody>
      </p:sp>
      <p:pic>
        <p:nvPicPr>
          <p:cNvPr id="6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81" y="5725740"/>
            <a:ext cx="1838325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922" y="1682748"/>
            <a:ext cx="4793635" cy="269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pnotoad-futurama-36101-1440x9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0" b="12554"/>
          <a:stretch/>
        </p:blipFill>
        <p:spPr>
          <a:xfrm>
            <a:off x="0" y="1729597"/>
            <a:ext cx="9144000" cy="433796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2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http://particular.net/</a:t>
            </a:r>
            <a:r>
              <a:rPr lang="en-US" dirty="0" smtClean="0">
                <a:hlinkClick r:id="rId3"/>
              </a:rPr>
              <a:t>HandsOnLabs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http://particular.net/Videos-and-</a:t>
            </a:r>
            <a:r>
              <a:rPr lang="en-US" dirty="0" smtClean="0">
                <a:hlinkClick r:id="rId4"/>
              </a:rPr>
              <a:t>Presentations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http://www.udidahan.com/?blog=</a:t>
            </a:r>
            <a:r>
              <a:rPr lang="en-US" dirty="0" smtClean="0">
                <a:hlinkClick r:id="rId5"/>
              </a:rPr>
              <a:t>true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Examples and slides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D. </a:t>
            </a:r>
            <a:r>
              <a:rPr lang="en-US" dirty="0" err="1" smtClean="0"/>
              <a:t>Boike</a:t>
            </a:r>
            <a:r>
              <a:rPr lang="en-US" dirty="0" smtClean="0"/>
              <a:t>, Learning </a:t>
            </a:r>
            <a:r>
              <a:rPr lang="en-US" dirty="0" err="1" smtClean="0"/>
              <a:t>NServiceBus</a:t>
            </a:r>
            <a:r>
              <a:rPr lang="en-US" dirty="0" smtClean="0"/>
              <a:t>, </a:t>
            </a:r>
            <a:r>
              <a:rPr lang="en-US" dirty="0" err="1"/>
              <a:t>Packt</a:t>
            </a:r>
            <a:r>
              <a:rPr lang="en-US" dirty="0"/>
              <a:t> Publishing 2013, ISBN-13: 978-1782166344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://www.cs.cornell.edu/andru/cs711/2002fa/reading/</a:t>
            </a:r>
            <a:r>
              <a:rPr lang="en-US" dirty="0" smtClean="0">
                <a:hlinkClick r:id="rId3"/>
              </a:rPr>
              <a:t>sagas.pdf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https://lostechies.com/jimmybogard/2013/05/14/saga-patterns-wrap-up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G. </a:t>
            </a:r>
            <a:r>
              <a:rPr lang="en-US" dirty="0" err="1" smtClean="0"/>
              <a:t>Hohpe</a:t>
            </a:r>
            <a:r>
              <a:rPr lang="en-US" dirty="0"/>
              <a:t>, Enterprise Integration Patterns, Addison-Wesley Professional 2003, ISBN-13: 978-0321200686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tw1530a.tif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853"/>
            <a:ext cx="8229600" cy="3923310"/>
          </a:xfrm>
        </p:spPr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boris.tveritnev@gmail.com</a:t>
            </a:r>
            <a:endParaRPr lang="ru-RU" dirty="0" smtClean="0"/>
          </a:p>
          <a:p>
            <a:r>
              <a:rPr lang="en-US" dirty="0" smtClean="0"/>
              <a:t>XING: </a:t>
            </a:r>
            <a:r>
              <a:rPr lang="en-US" dirty="0">
                <a:hlinkClick r:id="rId4"/>
              </a:rPr>
              <a:t>www.xing.com/profile/Boris_Tveritnev</a:t>
            </a:r>
            <a:endParaRPr lang="en-US" dirty="0" smtClean="0"/>
          </a:p>
          <a:p>
            <a:r>
              <a:rPr lang="en-US" dirty="0" smtClean="0"/>
              <a:t>LNKD: </a:t>
            </a:r>
            <a:r>
              <a:rPr lang="en-US" dirty="0">
                <a:hlinkClick r:id="rId5"/>
              </a:rPr>
              <a:t>de.linkedin.com/pub/boris-tveritnev/11/3a4/113/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</a:t>
            </a:r>
            <a:r>
              <a:rPr lang="en-US" dirty="0" smtClean="0">
                <a:hlinkClick r:id="rId6"/>
              </a:rPr>
              <a:t>siniypin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Contact details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</p:spTree>
    <p:extLst>
      <p:ext uri="{BB962C8B-B14F-4D97-AF65-F5344CB8AC3E}">
        <p14:creationId xmlns:p14="http://schemas.microsoft.com/office/powerpoint/2010/main" val="315749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62505" y="6624216"/>
            <a:ext cx="2081495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Boris Tveritnev, 2015, Hamburg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35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8"/>
            <a:ext cx="8229600" cy="485559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Think </a:t>
            </a:r>
            <a:r>
              <a:rPr lang="en-US" dirty="0"/>
              <a:t>of your system as passing </a:t>
            </a:r>
            <a:r>
              <a:rPr lang="en-US" dirty="0" smtClean="0"/>
              <a:t>messages between components</a:t>
            </a:r>
            <a:endParaRPr lang="ru-RU" dirty="0" smtClean="0"/>
          </a:p>
          <a:p>
            <a:pPr algn="just"/>
            <a:r>
              <a:rPr lang="ru-RU" dirty="0" err="1" smtClean="0"/>
              <a:t>Dynamic</a:t>
            </a:r>
            <a:r>
              <a:rPr lang="ru-RU" dirty="0" smtClean="0"/>
              <a:t> </a:t>
            </a:r>
            <a:r>
              <a:rPr lang="ru-RU" dirty="0" err="1" smtClean="0"/>
              <a:t>routing</a:t>
            </a:r>
            <a:endParaRPr lang="ru-RU" dirty="0"/>
          </a:p>
          <a:p>
            <a:pPr algn="just"/>
            <a:r>
              <a:rPr lang="ru-RU" dirty="0" err="1" smtClean="0"/>
              <a:t>No</a:t>
            </a:r>
            <a:r>
              <a:rPr lang="ru-RU" dirty="0" smtClean="0"/>
              <a:t> </a:t>
            </a:r>
            <a:r>
              <a:rPr lang="ru-RU" dirty="0" err="1" smtClean="0"/>
              <a:t>bindings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physical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endParaRPr lang="ru-RU" dirty="0" smtClean="0"/>
          </a:p>
          <a:p>
            <a:pPr algn="just"/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addressed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logical</a:t>
            </a:r>
            <a:r>
              <a:rPr lang="ru-RU" dirty="0" smtClean="0"/>
              <a:t> </a:t>
            </a:r>
            <a:r>
              <a:rPr lang="ru-RU" dirty="0" err="1" smtClean="0"/>
              <a:t>locations</a:t>
            </a:r>
            <a:endParaRPr lang="ru-RU" dirty="0" smtClean="0"/>
          </a:p>
          <a:p>
            <a:pPr algn="just"/>
            <a:r>
              <a:rPr lang="ru-RU" dirty="0" err="1" smtClean="0"/>
              <a:t>Infrastructure</a:t>
            </a:r>
            <a:r>
              <a:rPr lang="ru-RU" dirty="0" smtClean="0"/>
              <a:t> </a:t>
            </a:r>
            <a:r>
              <a:rPr lang="ru-RU" dirty="0" err="1" smtClean="0"/>
              <a:t>makes</a:t>
            </a:r>
            <a:r>
              <a:rPr lang="ru-RU" dirty="0" smtClean="0"/>
              <a:t> </a:t>
            </a:r>
            <a:r>
              <a:rPr lang="ru-RU" dirty="0" err="1" smtClean="0"/>
              <a:t>sure</a:t>
            </a:r>
            <a:r>
              <a:rPr lang="ru-RU" dirty="0" smtClean="0"/>
              <a:t> </a:t>
            </a:r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get</a:t>
            </a:r>
            <a:r>
              <a:rPr lang="ru-RU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recipient</a:t>
            </a:r>
            <a:r>
              <a:rPr lang="en-US" dirty="0"/>
              <a:t>, even if they change physical </a:t>
            </a:r>
            <a:r>
              <a:rPr lang="en-US" dirty="0" smtClean="0"/>
              <a:t>locations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20827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Publish / </a:t>
            </a:r>
            <a:r>
              <a:rPr lang="en-US" dirty="0" smtClean="0"/>
              <a:t>Subscribe</a:t>
            </a:r>
          </a:p>
          <a:p>
            <a:r>
              <a:rPr lang="en-US" dirty="0"/>
              <a:t>Long-running </a:t>
            </a:r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smtClean="0"/>
              <a:t>processes</a:t>
            </a:r>
          </a:p>
          <a:p>
            <a:r>
              <a:rPr lang="en-US" dirty="0"/>
              <a:t>Client can send messages if server is </a:t>
            </a:r>
            <a:r>
              <a:rPr lang="en-US" dirty="0" smtClean="0"/>
              <a:t>offline</a:t>
            </a:r>
          </a:p>
          <a:p>
            <a:r>
              <a:rPr lang="en-US" dirty="0"/>
              <a:t>Poison message detection and </a:t>
            </a:r>
            <a:r>
              <a:rPr lang="en-US" dirty="0" smtClean="0"/>
              <a:t>dispatching</a:t>
            </a:r>
          </a:p>
          <a:p>
            <a:r>
              <a:rPr lang="en-US" dirty="0"/>
              <a:t>Poison messages re-</a:t>
            </a:r>
            <a:r>
              <a:rPr lang="en-US" dirty="0" smtClean="0"/>
              <a:t>processing</a:t>
            </a:r>
          </a:p>
          <a:p>
            <a:r>
              <a:rPr lang="en-US" dirty="0"/>
              <a:t>Subscriptions persist after </a:t>
            </a:r>
            <a:r>
              <a:rPr lang="en-US" dirty="0" smtClean="0"/>
              <a:t>restart</a:t>
            </a:r>
          </a:p>
          <a:p>
            <a:r>
              <a:rPr lang="en-US" dirty="0"/>
              <a:t>Polymorphic message </a:t>
            </a:r>
            <a:r>
              <a:rPr lang="en-US" dirty="0" smtClean="0"/>
              <a:t>dispatch</a:t>
            </a:r>
          </a:p>
          <a:p>
            <a:r>
              <a:rPr lang="en-US" dirty="0"/>
              <a:t>Message-driven unit testing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2118_ssro.jp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4"/>
          <a:stretch/>
        </p:blipFill>
        <p:spPr>
          <a:xfrm>
            <a:off x="-25929" y="0"/>
            <a:ext cx="9169929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470"/>
            <a:ext cx="8229600" cy="5037694"/>
          </a:xfrm>
        </p:spPr>
        <p:txBody>
          <a:bodyPr>
            <a:noAutofit/>
          </a:bodyPr>
          <a:lstStyle/>
          <a:p>
            <a:r>
              <a:rPr lang="en-US" sz="4400" dirty="0" smtClean="0"/>
              <a:t>MSMQ</a:t>
            </a:r>
          </a:p>
          <a:p>
            <a:r>
              <a:rPr lang="en-US" sz="4400" dirty="0" smtClean="0"/>
              <a:t>SQL </a:t>
            </a:r>
            <a:r>
              <a:rPr lang="en-US" sz="4400" dirty="0"/>
              <a:t>Server Service </a:t>
            </a:r>
            <a:r>
              <a:rPr lang="en-US" sz="4400" dirty="0" smtClean="0"/>
              <a:t>Broker</a:t>
            </a:r>
          </a:p>
          <a:p>
            <a:r>
              <a:rPr lang="en-US" sz="4400" dirty="0" smtClean="0"/>
              <a:t>AMQP brokers (</a:t>
            </a:r>
            <a:r>
              <a:rPr lang="en-US" sz="4400" dirty="0" err="1" smtClean="0"/>
              <a:t>ActiveMQ</a:t>
            </a:r>
            <a:r>
              <a:rPr lang="en-US" sz="4400" dirty="0" smtClean="0"/>
              <a:t>,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)</a:t>
            </a:r>
            <a:endParaRPr lang="en-US" sz="4400" dirty="0"/>
          </a:p>
          <a:p>
            <a:r>
              <a:rPr lang="en-US" sz="4400" dirty="0" smtClean="0"/>
              <a:t>Cloud </a:t>
            </a:r>
            <a:r>
              <a:rPr lang="en-US" sz="4400" dirty="0"/>
              <a:t>queues (</a:t>
            </a:r>
            <a:r>
              <a:rPr lang="en-US" sz="4400" dirty="0" smtClean="0"/>
              <a:t>Azure Queue, </a:t>
            </a:r>
            <a:r>
              <a:rPr lang="en-US" sz="4400" dirty="0"/>
              <a:t>Amazon SQS)</a:t>
            </a:r>
          </a:p>
          <a:p>
            <a:r>
              <a:rPr lang="en-US" sz="4400" dirty="0" smtClean="0">
                <a:hlinkClick r:id="rId3"/>
              </a:rPr>
              <a:t>Many more</a:t>
            </a:r>
            <a:endParaRPr lang="en-US" sz="4400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Messaging transports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29756" y="6627168"/>
            <a:ext cx="3514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/image/0810/ic2118_ssro.jpg</a:t>
            </a:r>
          </a:p>
        </p:txBody>
      </p:sp>
    </p:spTree>
    <p:extLst>
      <p:ext uri="{BB962C8B-B14F-4D97-AF65-F5344CB8AC3E}">
        <p14:creationId xmlns:p14="http://schemas.microsoft.com/office/powerpoint/2010/main" val="765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hole.jpeg"/>
          <p:cNvPicPr>
            <a:picLocks noChangeAspect="1"/>
          </p:cNvPicPr>
          <p:nvPr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784" b="1369"/>
          <a:stretch/>
        </p:blipFill>
        <p:spPr>
          <a:xfrm>
            <a:off x="1168400" y="103664"/>
            <a:ext cx="6684587" cy="6660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2267643"/>
            <a:ext cx="8349873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Deadlocks </a:t>
            </a:r>
            <a:r>
              <a:rPr lang="en-US" sz="4400" dirty="0"/>
              <a:t>under </a:t>
            </a:r>
            <a:r>
              <a:rPr lang="en-US" sz="4400" dirty="0" smtClean="0"/>
              <a:t>load</a:t>
            </a:r>
            <a:endParaRPr lang="en-US" sz="4400" dirty="0"/>
          </a:p>
          <a:p>
            <a:r>
              <a:rPr lang="en-US" sz="4400" dirty="0"/>
              <a:t>O</a:t>
            </a:r>
            <a:r>
              <a:rPr lang="en-US" sz="4400" dirty="0" smtClean="0"/>
              <a:t>rder </a:t>
            </a:r>
            <a:r>
              <a:rPr lang="en-US" sz="4400" dirty="0"/>
              <a:t>processing </a:t>
            </a:r>
            <a:r>
              <a:rPr lang="en-US" sz="4400" dirty="0" smtClean="0"/>
              <a:t>failures - we </a:t>
            </a:r>
            <a:r>
              <a:rPr lang="en-US" sz="4400" dirty="0"/>
              <a:t>lose </a:t>
            </a:r>
            <a:r>
              <a:rPr lang="en-US" sz="4400" dirty="0" smtClean="0"/>
              <a:t>money</a:t>
            </a:r>
            <a:endParaRPr lang="en-US" sz="4400" dirty="0" smtClean="0"/>
          </a:p>
          <a:p>
            <a:r>
              <a:rPr lang="en-US" sz="4400" dirty="0"/>
              <a:t>P</a:t>
            </a:r>
            <a:r>
              <a:rPr lang="en-US" sz="4400" dirty="0" smtClean="0"/>
              <a:t>ut yours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www.space.com</a:t>
            </a:r>
            <a:r>
              <a:rPr lang="en-US" sz="900" dirty="0"/>
              <a:t>/28254-monster-black-hole-nasa-nustar-image.html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Challenges with 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24 at 12.2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777"/>
            <a:ext cx="9144000" cy="52862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Ugly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810"/>
            <a:ext cx="8229600" cy="4363189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Think of your system as passing messages between components</a:t>
            </a:r>
            <a:endParaRPr lang="ru-RU" sz="4400" dirty="0"/>
          </a:p>
          <a:p>
            <a:pPr algn="just"/>
            <a:r>
              <a:rPr lang="ru-RU" sz="4400" dirty="0" err="1"/>
              <a:t>Dynamic</a:t>
            </a:r>
            <a:r>
              <a:rPr lang="ru-RU" sz="4400" dirty="0"/>
              <a:t> </a:t>
            </a:r>
            <a:r>
              <a:rPr lang="ru-RU" sz="4400" dirty="0" err="1"/>
              <a:t>routing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604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Command messages (</a:t>
            </a:r>
            <a:r>
              <a:rPr lang="en-US" sz="4400" dirty="0"/>
              <a:t>Request-Response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Event messages (</a:t>
            </a:r>
            <a:r>
              <a:rPr lang="en-US" sz="4400" dirty="0"/>
              <a:t>Publish-Subscribe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4572000" y="6594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/image/0508/</a:t>
            </a:r>
            <a:r>
              <a:rPr lang="en-US" sz="900" dirty="0" err="1"/>
              <a:t>albireo_yandrik_big.jpg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18222</TotalTime>
  <Words>801</Words>
  <Application>Microsoft Macintosh PowerPoint</Application>
  <PresentationFormat>On-screen Show (4:3)</PresentationFormat>
  <Paragraphs>126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 Black </vt:lpstr>
      <vt:lpstr>NServiceBus introduction</vt:lpstr>
      <vt:lpstr>Particular software</vt:lpstr>
      <vt:lpstr>What service bus is?</vt:lpstr>
      <vt:lpstr>NServiceBus features</vt:lpstr>
      <vt:lpstr>Messaging transports</vt:lpstr>
      <vt:lpstr>Challenges with RPC</vt:lpstr>
      <vt:lpstr>Ugly slide</vt:lpstr>
      <vt:lpstr>What service bus is?</vt:lpstr>
      <vt:lpstr>Asynchronous messaging</vt:lpstr>
      <vt:lpstr>Request-Response, sort of</vt:lpstr>
      <vt:lpstr>Eventual consistency</vt:lpstr>
      <vt:lpstr>Example 1</vt:lpstr>
      <vt:lpstr>What service bus is?</vt:lpstr>
      <vt:lpstr>Publish-subscribe</vt:lpstr>
      <vt:lpstr>Polymorphic dispatch/routing</vt:lpstr>
      <vt:lpstr>Long-running processes</vt:lpstr>
      <vt:lpstr>Saga patterns</vt:lpstr>
      <vt:lpstr>Example 2</vt:lpstr>
      <vt:lpstr>The  takeaway</vt:lpstr>
      <vt:lpstr>Bonus</vt:lpstr>
      <vt:lpstr>Questions?</vt:lpstr>
      <vt:lpstr>More info</vt:lpstr>
      <vt:lpstr>References</vt:lpstr>
      <vt:lpstr>Contact details</vt:lpstr>
      <vt:lpstr>Thank you!</vt:lpstr>
    </vt:vector>
  </TitlesOfParts>
  <Company>xing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NServiceBus introduction</dc:title>
  <dc:creator>Boris Tveritnev</dc:creator>
  <cp:lastModifiedBy>Boris Tveritnev</cp:lastModifiedBy>
  <cp:revision>55</cp:revision>
  <dcterms:created xsi:type="dcterms:W3CDTF">2015-07-19T19:43:17Z</dcterms:created>
  <dcterms:modified xsi:type="dcterms:W3CDTF">2015-08-24T22:31:56Z</dcterms:modified>
</cp:coreProperties>
</file>